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87" r:id="rId3"/>
    <p:sldId id="257" r:id="rId4"/>
    <p:sldId id="28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3T11:11:10.241"/>
    </inkml:context>
    <inkml:brush xml:id="br0">
      <inkml:brushProperty name="width" value="0.35" units="cm"/>
      <inkml:brushProperty name="height" value="0.35" units="cm"/>
      <inkml:brushProperty name="color" value="#E71224"/>
      <inkml:brushProperty name="ignorePressure" value="1"/>
    </inkml:brush>
  </inkml:definitions>
  <inkml:trace contextRef="#ctx0" brushRef="#br0">2318 0,'-5'3,"0"1,0-1,0 1,0 0,1 0,-1 0,1 1,0-1,0 1,1 0,0 0,0 1,0-1,0 1,-1 5,-27 41,-46 36,33-39,-72 105,100-132,0-1,-34 34,-11 14,-139 213,167-218,25-46,-1 1,-15 19,-9 20,25-43,0 0,-21 27,-98 113,47-61,44-50,-1-2,-84 74,-78 59,76-56,-111 99,86-76,34-59,5-4,69-45,18-14,-2 0,0-2,-27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3T11:11:12.907"/>
    </inkml:context>
    <inkml:brush xml:id="br0">
      <inkml:brushProperty name="width" value="0.35" units="cm"/>
      <inkml:brushProperty name="height" value="0.35" units="cm"/>
      <inkml:brushProperty name="color" value="#E71224"/>
      <inkml:brushProperty name="ignorePressure" value="1"/>
    </inkml:brush>
  </inkml:definitions>
  <inkml:trace contextRef="#ctx0" brushRef="#br0">1 4,'16'-2,"1"1,0 1,0 1,0 0,0 1,0 1,-1 0,1 1,-1 1,0 1,-1 0,1 1,-1 1,0 0,14 11,183 181,-104-92,-46-49,94 117,-87-83,96 120,62 80,-193-247,1-1,2-1,1-1,51 41,26 23,23 19,233 161,-109-114,-108-69,38 28,-8 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675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4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6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75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56497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790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858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8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1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5163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0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514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AE1148-E444-4933-86A3-0FCB080615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Valpas –tunnukset ja </a:t>
            </a:r>
            <a:r>
              <a:rPr lang="fi-FI" dirty="0" err="1"/>
              <a:t>vastuUt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AF78C2-C64B-4145-B726-E15BBFCC12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960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CB6C4-D75A-4258-B04D-93352752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760" y="290004"/>
            <a:ext cx="10515600" cy="721992"/>
          </a:xfrm>
        </p:spPr>
        <p:txBody>
          <a:bodyPr>
            <a:normAutofit fontScale="90000"/>
          </a:bodyPr>
          <a:lstStyle/>
          <a:p>
            <a:r>
              <a:rPr lang="fi-FI" dirty="0"/>
              <a:t>Käyttäjähallinta Valpas-palvelussa</a:t>
            </a:r>
          </a:p>
        </p:txBody>
      </p:sp>
      <p:pic>
        <p:nvPicPr>
          <p:cNvPr id="8" name="Sisällön paikkamerkki 7" descr="Kuva, joka sisältää kohteen yötaivas&#10;&#10;Kuvaus luotu automaattisesti">
            <a:extLst>
              <a:ext uri="{FF2B5EF4-FFF2-40B4-BE49-F238E27FC236}">
                <a16:creationId xmlns:a16="http://schemas.microsoft.com/office/drawing/2014/main" id="{073B1A09-AAF9-4A97-9E09-98B5DEF70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45" y="1111641"/>
            <a:ext cx="10073476" cy="4833145"/>
          </a:xfr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606F67-84DF-436B-B6FF-A5453E200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03/02/2022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C73B01-9CD3-4617-AF7B-BD8FCCE2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  <a:endParaRPr lang="en-GB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2700C5-E728-49FB-ABDE-251E8CCA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2</a:t>
            </a:fld>
            <a:endParaRPr lang="en-GB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C67DB54B-AD37-47EF-BE59-1540B887A31A}"/>
              </a:ext>
            </a:extLst>
          </p:cNvPr>
          <p:cNvSpPr/>
          <p:nvPr/>
        </p:nvSpPr>
        <p:spPr>
          <a:xfrm>
            <a:off x="982145" y="1583871"/>
            <a:ext cx="1641022" cy="96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osastosihteeri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8EBE0858-7A4D-46AA-B966-3A6E902E5F6C}"/>
              </a:ext>
            </a:extLst>
          </p:cNvPr>
          <p:cNvSpPr/>
          <p:nvPr/>
        </p:nvSpPr>
        <p:spPr>
          <a:xfrm>
            <a:off x="4315154" y="2956635"/>
            <a:ext cx="1595789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osastosihteeri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D11A57C-FFC7-4CE7-A06E-25D17A98F796}"/>
              </a:ext>
            </a:extLst>
          </p:cNvPr>
          <p:cNvSpPr/>
          <p:nvPr/>
        </p:nvSpPr>
        <p:spPr>
          <a:xfrm>
            <a:off x="4315154" y="3860149"/>
            <a:ext cx="1280160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siv</a:t>
            </a:r>
            <a:r>
              <a:rPr lang="fi-FI" dirty="0"/>
              <a:t>. joht. 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1CE2797-C7E2-4EDF-A535-0D4A1F4B4BD9}"/>
              </a:ext>
            </a:extLst>
          </p:cNvPr>
          <p:cNvSpPr/>
          <p:nvPr/>
        </p:nvSpPr>
        <p:spPr>
          <a:xfrm>
            <a:off x="7042586" y="2834170"/>
            <a:ext cx="1280160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rehtori PO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FA8EE6E9-1DE8-44E3-AF74-29455FC5EDB0}"/>
              </a:ext>
            </a:extLst>
          </p:cNvPr>
          <p:cNvSpPr/>
          <p:nvPr/>
        </p:nvSpPr>
        <p:spPr>
          <a:xfrm>
            <a:off x="8675915" y="3049617"/>
            <a:ext cx="1280160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rehtori LU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6B85227D-13BB-4AC0-B863-54817C2441DD}"/>
              </a:ext>
            </a:extLst>
          </p:cNvPr>
          <p:cNvSpPr/>
          <p:nvPr/>
        </p:nvSpPr>
        <p:spPr>
          <a:xfrm>
            <a:off x="6372159" y="3477633"/>
            <a:ext cx="1280160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opo PO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2EAB71A7-DE2A-4328-9321-EF358357AF84}"/>
              </a:ext>
            </a:extLst>
          </p:cNvPr>
          <p:cNvSpPr/>
          <p:nvPr/>
        </p:nvSpPr>
        <p:spPr>
          <a:xfrm>
            <a:off x="7652319" y="3878116"/>
            <a:ext cx="1280160" cy="349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opo LU</a:t>
            </a:r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48BF7E9C-B9CB-47F6-832D-399BB6B89F07}"/>
              </a:ext>
            </a:extLst>
          </p:cNvPr>
          <p:cNvGrpSpPr/>
          <p:nvPr/>
        </p:nvGrpSpPr>
        <p:grpSpPr>
          <a:xfrm>
            <a:off x="9027874" y="3902156"/>
            <a:ext cx="1061640" cy="1078200"/>
            <a:chOff x="9027874" y="3902156"/>
            <a:chExt cx="1061640" cy="107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A5BB721E-6F93-4998-BB2C-3ADCDD04C410}"/>
                    </a:ext>
                  </a:extLst>
                </p14:cNvPr>
                <p14:cNvContentPartPr/>
                <p14:nvPr/>
              </p14:nvContentPartPr>
              <p14:xfrm>
                <a:off x="9027874" y="3902156"/>
                <a:ext cx="834480" cy="911880"/>
              </p14:xfrm>
            </p:contentPart>
          </mc:Choice>
          <mc:Fallback xmlns=""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A5BB721E-6F93-4998-BB2C-3ADCDD04C41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8965234" y="3839156"/>
                  <a:ext cx="960120" cy="10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314E0731-3B52-453C-B7CB-E0E244F5C5B6}"/>
                    </a:ext>
                  </a:extLst>
                </p14:cNvPr>
                <p14:cNvContentPartPr/>
                <p14:nvPr/>
              </p14:nvContentPartPr>
              <p14:xfrm>
                <a:off x="9037594" y="4064516"/>
                <a:ext cx="1051920" cy="915840"/>
              </p14:xfrm>
            </p:contentPart>
          </mc:Choice>
          <mc:Fallback xmlns=""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314E0731-3B52-453C-B7CB-E0E244F5C5B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974954" y="4001876"/>
                  <a:ext cx="1177560" cy="1041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3704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AF2147-06A8-4483-8F93-63042031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Roolit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F0B6EF-072A-4A85-A195-EC38830EA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Koulutustoimijan vastuukäyttäjä (osastosihteeri ja </a:t>
            </a:r>
            <a:r>
              <a:rPr lang="fi-FI" dirty="0" err="1"/>
              <a:t>siv.joht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Myöntää pääkäyttäjäoikeudet</a:t>
            </a:r>
          </a:p>
          <a:p>
            <a:r>
              <a:rPr lang="fi-FI" dirty="0"/>
              <a:t>Kuntapääkäyttäjä (osastosihteeri)</a:t>
            </a:r>
          </a:p>
          <a:p>
            <a:pPr lvl="1"/>
            <a:r>
              <a:rPr lang="fi-FI" dirty="0"/>
              <a:t>Vastaa käyttäjähallinnasta kuntavalvojien osalta</a:t>
            </a:r>
          </a:p>
          <a:p>
            <a:r>
              <a:rPr lang="fi-FI" dirty="0"/>
              <a:t>Kuntavalvoja (perusopetuksen rehtori ja lukion rehtori)</a:t>
            </a:r>
          </a:p>
          <a:p>
            <a:pPr lvl="1"/>
            <a:r>
              <a:rPr lang="fi-FI" dirty="0"/>
              <a:t>Näkee kunnan vastuulla olevat oppivelvolliset Valpas-palvelussa</a:t>
            </a:r>
          </a:p>
          <a:p>
            <a:pPr lvl="1"/>
            <a:r>
              <a:rPr lang="fi-FI" dirty="0"/>
              <a:t>Tekee ja kirjaa päätöksen opiskelujen keskeytyksestä (määräaikainen keskeytys)</a:t>
            </a:r>
          </a:p>
          <a:p>
            <a:pPr lvl="1"/>
            <a:r>
              <a:rPr lang="fi-FI" dirty="0"/>
              <a:t>Mahdollisuus tarkistaa oppivelvollisuusikäisten oppivelvollisuuden suorituksen tila kunnan alueella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733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0704E6-C6A4-4700-BEE8-79F903E7A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Roolit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4591CC-7B89-4344-8A2E-A0AF6F9DA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Koulutuksenjärjestäjän pääkäyttäjä (sivistysjohtaja-rehtori)</a:t>
            </a:r>
          </a:p>
          <a:p>
            <a:pPr lvl="1"/>
            <a:r>
              <a:rPr lang="fi-FI" dirty="0"/>
              <a:t>Vastaa käyttäjähallinnasta oppilaitosvalvojien osalta</a:t>
            </a:r>
          </a:p>
          <a:p>
            <a:pPr lvl="1"/>
            <a:r>
              <a:rPr lang="fi-FI" dirty="0"/>
              <a:t>Tekee päätöksen koulupaikan </a:t>
            </a:r>
            <a:r>
              <a:rPr lang="fi-FI"/>
              <a:t>osoittamisesta </a:t>
            </a:r>
          </a:p>
          <a:p>
            <a:r>
              <a:rPr lang="fi-FI"/>
              <a:t>Oppilaitosvalvoja </a:t>
            </a:r>
            <a:r>
              <a:rPr lang="fi-FI" dirty="0"/>
              <a:t>(perusaste ja nivelvaihe, perusopetuksen opo)</a:t>
            </a:r>
          </a:p>
          <a:p>
            <a:pPr lvl="1"/>
            <a:r>
              <a:rPr lang="fi-FI" dirty="0"/>
              <a:t>Seuraa hakeutumista ja koulupaikan vastaanottamista perusasteen jälkeiseen koulutukseen Opintopolussa ja Koski-palvelussa</a:t>
            </a:r>
          </a:p>
          <a:p>
            <a:pPr lvl="1"/>
            <a:r>
              <a:rPr lang="fi-FI" dirty="0"/>
              <a:t>Ilmoittaa kuntavalvojalle perusopetuksen ja nivelvaiheen oppilaista, joilla ei ole opiskelupaikkaa syyskuun alussa</a:t>
            </a:r>
          </a:p>
          <a:p>
            <a:pPr lvl="1"/>
            <a:r>
              <a:rPr lang="fi-FI" dirty="0"/>
              <a:t>Ilmoittaa kuntavalvojalle toisen asteen opintojen keskeytyessä muualla kuin kotipaikkakunnalla opintoja suorittavien osalta. </a:t>
            </a:r>
          </a:p>
          <a:p>
            <a:r>
              <a:rPr lang="fi-FI" dirty="0"/>
              <a:t>Oppilaitosvalvoja (lukio, opo)</a:t>
            </a:r>
          </a:p>
          <a:p>
            <a:pPr lvl="1"/>
            <a:r>
              <a:rPr lang="fi-FI" dirty="0"/>
              <a:t>Seuraa opintojen etenemistä koulun opintohallintojärjestelmissä</a:t>
            </a:r>
          </a:p>
          <a:p>
            <a:pPr lvl="1"/>
            <a:r>
              <a:rPr lang="fi-FI" dirty="0"/>
              <a:t>Tarkistaa Valpas –palvelusta aktiiviset opiskeluoikeudet erotilanteissa</a:t>
            </a:r>
          </a:p>
          <a:p>
            <a:pPr lvl="1"/>
            <a:r>
              <a:rPr lang="fi-FI" dirty="0"/>
              <a:t>Tarkistaa Valpas-palvelusta oikeuden maksuttomaan koulutukseen</a:t>
            </a:r>
          </a:p>
          <a:p>
            <a:pPr lvl="1"/>
            <a:r>
              <a:rPr lang="fi-FI" dirty="0"/>
              <a:t>Tekee ilmoituksen asuinkunnalle, jos opiskelijalla ei ole opiskelupaikkaa erotessa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9407592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Merkki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206</TotalTime>
  <Words>172</Words>
  <Application>Microsoft Office PowerPoint</Application>
  <PresentationFormat>Laajakuva</PresentationFormat>
  <Paragraphs>34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Merkki</vt:lpstr>
      <vt:lpstr>Valpas –tunnukset ja vastuUt</vt:lpstr>
      <vt:lpstr>Käyttäjähallinta Valpas-palvelussa</vt:lpstr>
      <vt:lpstr>Roolit</vt:lpstr>
      <vt:lpstr>Roolit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Valpas –tunnukset ja vastuUt</dc:title>
  <dc:creator>Olli Lipponen</dc:creator>
  <cp:lastModifiedBy>Olli Lipponen</cp:lastModifiedBy>
  <cp:revision>11</cp:revision>
  <dcterms:created xsi:type="dcterms:W3CDTF">2021-04-23T11:05:17Z</dcterms:created>
  <dcterms:modified xsi:type="dcterms:W3CDTF">2022-02-03T13:15:05Z</dcterms:modified>
</cp:coreProperties>
</file>